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Layouts/slideLayout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64" r:id="rId2"/>
    <p:sldId id="268" r:id="rId3"/>
    <p:sldId id="269" r:id="rId4"/>
    <p:sldId id="270" r:id="rId5"/>
    <p:sldId id="271" r:id="rId6"/>
    <p:sldId id="272" r:id="rId7"/>
    <p:sldId id="273" r:id="rId8"/>
    <p:sldId id="275" r:id="rId9"/>
    <p:sldId id="276" r:id="rId10"/>
    <p:sldId id="277" r:id="rId11"/>
    <p:sldId id="278" r:id="rId12"/>
    <p:sldId id="279" r:id="rId13"/>
    <p:sldId id="280" r:id="rId14"/>
    <p:sldId id="281"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Sassoon Infant Rg" panose="02000503030000020003" charset="0"/>
      <p:regular r:id="rId22"/>
      <p:bold r:id="rId23"/>
    </p:embeddedFont>
    <p:embeddedFont>
      <p:font typeface="Twinkl" panose="020B060402020202020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64A3"/>
    <a:srgbClr val="7DAAC5"/>
    <a:srgbClr val="E3E179"/>
    <a:srgbClr val="000033"/>
    <a:srgbClr val="0C7198"/>
    <a:srgbClr val="EBEDED"/>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1" autoAdjust="0"/>
    <p:restoredTop sz="94660"/>
  </p:normalViewPr>
  <p:slideViewPr>
    <p:cSldViewPr snapToGrid="0" showGuides="1">
      <p:cViewPr varScale="1">
        <p:scale>
          <a:sx n="104" d="100"/>
          <a:sy n="104" d="100"/>
        </p:scale>
        <p:origin x="114" y="162"/>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 Id="rId30"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04/01/2021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04/01/2021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new-2014-curriculum-resources-ks2-english-resources-lower-ks2-years-3-and-4/new-2014-curriculum-resources-ks2-english-resources-lower-ks2-years-3-and-4-writing-vocabulary-grammar-and-punctuation/new-2014-curriculum-resources-ks2-english-resources-lower-ks2-years-3-and-4-writing-vocabulary-grammar-and-punctuation-use-and-understand-the-grammatical-terminology-in-english-appendix-2" TargetMode="External"/><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resources/new-2014-curriculum-resources-ks2-english-resources-lower-ks2-years-3-and-4/new-2014-curriculum-resources-ks2-english-resources-lower-ks2-years-3-and-4-writing-vocabulary-grammar-and-punctuation/new-2014-curriculum-resources-ks2-english-resources-lower-ks2-years-3-and-4-writing-vocabulary-grammar-and-punctuation-use-and-understand-the-grammatical-terminology-in-english-appendix-2" TargetMode="External"/><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p:cNvPr>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The Battle of Hastings</a:t>
            </a:r>
          </a:p>
        </p:txBody>
      </p:sp>
      <p:sp>
        <p:nvSpPr>
          <p:cNvPr id="5" name="Rectangle 4"/>
          <p:cNvSpPr/>
          <p:nvPr/>
        </p:nvSpPr>
        <p:spPr>
          <a:xfrm>
            <a:off x="755650" y="1931958"/>
            <a:ext cx="7632700" cy="553998"/>
          </a:xfrm>
          <a:prstGeom prst="rect">
            <a:avLst/>
          </a:prstGeom>
        </p:spPr>
        <p:txBody>
          <a:bodyPr wrap="square" lIns="0" tIns="0" rIns="0" bIns="0">
            <a:spAutoFit/>
          </a:bodyPr>
          <a:lstStyle/>
          <a:p>
            <a:pPr algn="ctr">
              <a:lnSpc>
                <a:spcPct val="100000"/>
              </a:lnSpc>
              <a:spcBef>
                <a:spcPct val="0"/>
              </a:spcBef>
              <a:buFontTx/>
              <a:buNone/>
            </a:pPr>
            <a:r>
              <a:rPr lang="en-GB" altLang="en-US" dirty="0"/>
              <a:t>The Bayeux Tapestry tells the story of the Battle of Hastings. </a:t>
            </a:r>
          </a:p>
          <a:p>
            <a:pPr algn="ctr">
              <a:lnSpc>
                <a:spcPct val="100000"/>
              </a:lnSpc>
              <a:spcBef>
                <a:spcPct val="0"/>
              </a:spcBef>
              <a:buFontTx/>
              <a:buNone/>
            </a:pPr>
            <a:r>
              <a:rPr lang="en-GB" altLang="en-US" dirty="0"/>
              <a:t>The tapestry was made around ten years after the battle.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62" t="-4830" r="62" b="18062"/>
          <a:stretch/>
        </p:blipFill>
        <p:spPr bwMode="auto">
          <a:xfrm>
            <a:off x="435429" y="2417028"/>
            <a:ext cx="8262975" cy="3675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14</a:t>
            </a:r>
            <a:r>
              <a:rPr lang="en-GB" altLang="en-US" sz="3600" baseline="30000" dirty="0">
                <a:solidFill>
                  <a:schemeClr val="bg1"/>
                </a:solidFill>
              </a:rPr>
              <a:t>th</a:t>
            </a:r>
            <a:r>
              <a:rPr lang="en-GB" altLang="en-US" sz="3600" dirty="0">
                <a:solidFill>
                  <a:schemeClr val="bg1"/>
                </a:solidFill>
              </a:rPr>
              <a:t> October, 1066</a:t>
            </a:r>
            <a:endParaRPr lang="en-GB" sz="3600" dirty="0">
              <a:solidFill>
                <a:schemeClr val="bg1"/>
              </a:solidFill>
              <a:latin typeface="+mn-lt"/>
            </a:endParaRPr>
          </a:p>
        </p:txBody>
      </p:sp>
      <p:sp>
        <p:nvSpPr>
          <p:cNvPr id="6" name="Rectangle 6"/>
          <p:cNvSpPr>
            <a:spLocks noChangeArrowheads="1"/>
          </p:cNvSpPr>
          <p:nvPr/>
        </p:nvSpPr>
        <p:spPr bwMode="auto">
          <a:xfrm>
            <a:off x="755651" y="1803634"/>
            <a:ext cx="7632700" cy="880844"/>
          </a:xfrm>
          <a:prstGeom prst="rect">
            <a:avLst/>
          </a:prstGeom>
          <a:noFill/>
          <a:ln>
            <a:noFill/>
          </a:ln>
        </p:spPr>
        <p:txBody>
          <a:bodyPr lIns="144000" tIns="144000" rIns="144000" bIns="144000" anchor="t"/>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dirty="0">
                <a:solidFill>
                  <a:schemeClr val="tx1"/>
                </a:solidFill>
              </a:rPr>
              <a:t>Harold was on his way to Hastings. </a:t>
            </a:r>
          </a:p>
          <a:p>
            <a:pPr algn="ctr">
              <a:lnSpc>
                <a:spcPct val="100000"/>
              </a:lnSpc>
              <a:spcBef>
                <a:spcPct val="0"/>
              </a:spcBef>
              <a:buNone/>
            </a:pPr>
            <a:r>
              <a:rPr lang="en-GB" altLang="en-US" dirty="0">
                <a:solidFill>
                  <a:schemeClr val="tx1"/>
                </a:solidFill>
              </a:rPr>
              <a:t>William heard the news and marched out to face Harold.</a:t>
            </a:r>
          </a:p>
        </p:txBody>
      </p:sp>
      <p:sp>
        <p:nvSpPr>
          <p:cNvPr id="7" name="Title 20"/>
          <p:cNvSpPr txBox="1">
            <a:spLocks/>
          </p:cNvSpPr>
          <p:nvPr/>
        </p:nvSpPr>
        <p:spPr>
          <a:xfrm>
            <a:off x="755649" y="2756170"/>
            <a:ext cx="3816351" cy="3336655"/>
          </a:xfrm>
          <a:prstGeom prst="roundRect">
            <a:avLst>
              <a:gd name="adj" fmla="val 0"/>
            </a:avLst>
          </a:prstGeom>
          <a:solidFill>
            <a:srgbClr val="D564A3"/>
          </a:solidFill>
          <a:ln w="25400">
            <a:no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600" b="0" dirty="0">
                <a:solidFill>
                  <a:schemeClr val="bg1"/>
                </a:solidFill>
              </a:rPr>
              <a:t>The Norman army was made up of 15,000 professional soldiers who were well trained and well equipped.</a:t>
            </a:r>
          </a:p>
          <a:p>
            <a:pPr>
              <a:lnSpc>
                <a:spcPct val="100000"/>
              </a:lnSpc>
            </a:pPr>
            <a:endParaRPr lang="en-GB" altLang="en-US" sz="1600" b="0" dirty="0">
              <a:solidFill>
                <a:schemeClr val="bg1"/>
              </a:solidFill>
            </a:endParaRPr>
          </a:p>
          <a:p>
            <a:pPr>
              <a:lnSpc>
                <a:spcPct val="100000"/>
              </a:lnSpc>
            </a:pPr>
            <a:r>
              <a:rPr lang="en-GB" altLang="en-US" sz="1600" b="0" dirty="0">
                <a:solidFill>
                  <a:schemeClr val="bg1"/>
                </a:solidFill>
              </a:rPr>
              <a:t>The English army were tired from their long march. They were poorly paid and many were likely to agree to fight because they were allowed to keep anything they found as a result of battle. They could keep horses,</a:t>
            </a:r>
          </a:p>
          <a:p>
            <a:pPr>
              <a:lnSpc>
                <a:spcPct val="100000"/>
              </a:lnSpc>
            </a:pPr>
            <a:r>
              <a:rPr lang="en-GB" altLang="en-US" sz="1600" b="0" dirty="0">
                <a:solidFill>
                  <a:schemeClr val="bg1"/>
                </a:solidFill>
              </a:rPr>
              <a:t>expensive weapons and armour.</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r="19140"/>
          <a:stretch/>
        </p:blipFill>
        <p:spPr>
          <a:xfrm>
            <a:off x="4571999" y="2756169"/>
            <a:ext cx="3816351" cy="3336655"/>
          </a:xfrm>
          <a:prstGeom prst="rect">
            <a:avLst/>
          </a:prstGeom>
        </p:spPr>
      </p:pic>
    </p:spTree>
    <p:extLst>
      <p:ext uri="{BB962C8B-B14F-4D97-AF65-F5344CB8AC3E}">
        <p14:creationId xmlns:p14="http://schemas.microsoft.com/office/powerpoint/2010/main" val="192530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The Battle of Hastings</a:t>
            </a:r>
            <a:endParaRPr lang="en-GB" sz="3600" dirty="0">
              <a:solidFill>
                <a:schemeClr val="bg1"/>
              </a:solidFill>
              <a:latin typeface="+mn-lt"/>
            </a:endParaRPr>
          </a:p>
        </p:txBody>
      </p:sp>
      <p:sp>
        <p:nvSpPr>
          <p:cNvPr id="6" name="Rectangle 6"/>
          <p:cNvSpPr>
            <a:spLocks noChangeArrowheads="1"/>
          </p:cNvSpPr>
          <p:nvPr/>
        </p:nvSpPr>
        <p:spPr bwMode="auto">
          <a:xfrm>
            <a:off x="755651" y="1803634"/>
            <a:ext cx="7632700" cy="880844"/>
          </a:xfrm>
          <a:prstGeom prst="rect">
            <a:avLst/>
          </a:prstGeom>
          <a:noFill/>
          <a:ln>
            <a:noFill/>
          </a:ln>
        </p:spPr>
        <p:txBody>
          <a:bodyPr lIns="144000" tIns="144000" rIns="144000" bIns="144000" anchor="t"/>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solidFill>
                  <a:schemeClr val="tx1"/>
                </a:solidFill>
              </a:rPr>
              <a:t>The Battle of Hastings began. Despite only having 5000 tired, footsore soldiers, Harold’s army put up a very good defence. They were at the top of Senlac Hill and the Normans were at the bottom. The English army formed a shield wall with their shields and it was difficult for the Normans to break through it.</a:t>
            </a:r>
          </a:p>
          <a:p>
            <a:pPr algn="ctr">
              <a:lnSpc>
                <a:spcPct val="100000"/>
              </a:lnSpc>
              <a:spcBef>
                <a:spcPct val="0"/>
              </a:spcBef>
              <a:buNone/>
            </a:pPr>
            <a:endParaRPr lang="en-GB" altLang="en-US" dirty="0">
              <a:solidFill>
                <a:schemeClr val="tx1"/>
              </a:solidFill>
            </a:endParaRPr>
          </a:p>
        </p:txBody>
      </p:sp>
      <p:sp>
        <p:nvSpPr>
          <p:cNvPr id="8" name="Rectangle 1"/>
          <p:cNvSpPr>
            <a:spLocks noChangeArrowheads="1"/>
          </p:cNvSpPr>
          <p:nvPr/>
        </p:nvSpPr>
        <p:spPr bwMode="auto">
          <a:xfrm>
            <a:off x="755651" y="3770690"/>
            <a:ext cx="6505540" cy="1048892"/>
          </a:xfrm>
          <a:prstGeom prst="rect">
            <a:avLst/>
          </a:prstGeom>
          <a:solidFill>
            <a:srgbClr val="D564A3"/>
          </a:solidFill>
          <a:ln>
            <a:noFill/>
          </a:ln>
        </p:spPr>
        <p:txBody>
          <a:bodyPr lIns="108000" tIns="108000" rIns="1332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bg1"/>
                </a:solidFill>
              </a:rPr>
              <a:t>However, word went around that Duke William had been killed. This made the English soldiers drop their shield wall.</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0291" y="3271503"/>
            <a:ext cx="2818060" cy="279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66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The Duke’s Not Dead!</a:t>
            </a:r>
            <a:endParaRPr lang="en-GB" sz="3600" dirty="0">
              <a:solidFill>
                <a:schemeClr val="bg1"/>
              </a:solidFill>
              <a:latin typeface="+mn-lt"/>
            </a:endParaRPr>
          </a:p>
        </p:txBody>
      </p:sp>
      <p:sp>
        <p:nvSpPr>
          <p:cNvPr id="5" name="Rectangle 4"/>
          <p:cNvSpPr/>
          <p:nvPr/>
        </p:nvSpPr>
        <p:spPr>
          <a:xfrm>
            <a:off x="755651" y="1888170"/>
            <a:ext cx="7632700" cy="1661993"/>
          </a:xfrm>
          <a:prstGeom prst="rect">
            <a:avLst/>
          </a:prstGeom>
        </p:spPr>
        <p:txBody>
          <a:bodyPr wrap="square" lIns="0" tIns="0" rIns="0" bIns="0">
            <a:spAutoFit/>
          </a:bodyPr>
          <a:lstStyle/>
          <a:p>
            <a:pPr>
              <a:spcBef>
                <a:spcPct val="0"/>
              </a:spcBef>
            </a:pPr>
            <a:r>
              <a:rPr lang="en-GB" altLang="en-US" dirty="0"/>
              <a:t>The story goes that William then took off his helmet and shouted,</a:t>
            </a:r>
          </a:p>
          <a:p>
            <a:pPr>
              <a:spcBef>
                <a:spcPct val="0"/>
              </a:spcBef>
            </a:pPr>
            <a:r>
              <a:rPr lang="en-GB" altLang="en-US" b="1" dirty="0">
                <a:solidFill>
                  <a:srgbClr val="D564A3"/>
                </a:solidFill>
              </a:rPr>
              <a:t>“Look at me! I’m alive and with the aid of God I shall gain the victory!”</a:t>
            </a:r>
          </a:p>
          <a:p>
            <a:pPr>
              <a:spcBef>
                <a:spcPct val="0"/>
              </a:spcBef>
            </a:pPr>
            <a:endParaRPr lang="en-GB" altLang="en-US" dirty="0"/>
          </a:p>
          <a:p>
            <a:pPr>
              <a:spcBef>
                <a:spcPct val="0"/>
              </a:spcBef>
            </a:pPr>
            <a:r>
              <a:rPr lang="en-GB" altLang="en-US" dirty="0"/>
              <a:t>His army now had more courage and moved in on the English army, mowing them down on their way.</a:t>
            </a:r>
          </a:p>
          <a:p>
            <a:pPr>
              <a:spcBef>
                <a:spcPct val="0"/>
              </a:spcBef>
            </a:pPr>
            <a:endParaRPr lang="en-GB" altLang="en-US" dirty="0"/>
          </a:p>
        </p:txBody>
      </p:sp>
      <p:sp>
        <p:nvSpPr>
          <p:cNvPr id="12" name="Rectangle 11"/>
          <p:cNvSpPr>
            <a:spLocks noChangeArrowheads="1"/>
          </p:cNvSpPr>
          <p:nvPr/>
        </p:nvSpPr>
        <p:spPr bwMode="auto">
          <a:xfrm>
            <a:off x="755651" y="3550163"/>
            <a:ext cx="6836386" cy="1583899"/>
          </a:xfrm>
          <a:prstGeom prst="rect">
            <a:avLst/>
          </a:prstGeom>
          <a:solidFill>
            <a:srgbClr val="D564A3"/>
          </a:solidFill>
          <a:ln>
            <a:noFill/>
          </a:ln>
        </p:spPr>
        <p:txBody>
          <a:bodyPr wrap="square" lIns="108000" tIns="108000" rIns="1692000" bIns="108000" anchor="ctr">
            <a:no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bg1"/>
                </a:solidFill>
              </a:rPr>
              <a:t>Harold’s two brothers were killed and Harold was shot in the eye with an arrow. Then, he was trampled into the ground. His army ran away into the night.</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7743"/>
          <a:stretch/>
        </p:blipFill>
        <p:spPr>
          <a:xfrm>
            <a:off x="5822614" y="3012551"/>
            <a:ext cx="2993575" cy="3845450"/>
          </a:xfrm>
          <a:prstGeom prst="rect">
            <a:avLst/>
          </a:prstGeom>
        </p:spPr>
      </p:pic>
    </p:spTree>
    <p:extLst>
      <p:ext uri="{BB962C8B-B14F-4D97-AF65-F5344CB8AC3E}">
        <p14:creationId xmlns:p14="http://schemas.microsoft.com/office/powerpoint/2010/main" val="311141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the Conqueror</a:t>
            </a:r>
            <a:endParaRPr lang="en-GB" sz="3600" dirty="0">
              <a:solidFill>
                <a:schemeClr val="bg1"/>
              </a:solidFill>
              <a:latin typeface="+mn-lt"/>
            </a:endParaRPr>
          </a:p>
        </p:txBody>
      </p:sp>
      <p:sp>
        <p:nvSpPr>
          <p:cNvPr id="6" name="Rectangle 5"/>
          <p:cNvSpPr>
            <a:spLocks noChangeArrowheads="1"/>
          </p:cNvSpPr>
          <p:nvPr/>
        </p:nvSpPr>
        <p:spPr bwMode="auto">
          <a:xfrm>
            <a:off x="755650" y="1826510"/>
            <a:ext cx="76326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William had Harold buried next to the battlefield with a headstone reading ‘Here lies Harold, King of the English’. </a:t>
            </a:r>
            <a:br>
              <a:rPr lang="en-GB" altLang="en-US" dirty="0">
                <a:solidFill>
                  <a:schemeClr val="tx1"/>
                </a:solidFill>
              </a:rPr>
            </a:br>
            <a:r>
              <a:rPr lang="en-GB" altLang="en-US" dirty="0">
                <a:solidFill>
                  <a:schemeClr val="tx1"/>
                </a:solidFill>
              </a:rPr>
              <a:t>Harold’s body now rests at Waltham Abbey.</a:t>
            </a:r>
          </a:p>
        </p:txBody>
      </p:sp>
      <p:grpSp>
        <p:nvGrpSpPr>
          <p:cNvPr id="7" name="Group 6"/>
          <p:cNvGrpSpPr>
            <a:grpSpLocks/>
          </p:cNvGrpSpPr>
          <p:nvPr/>
        </p:nvGrpSpPr>
        <p:grpSpPr bwMode="auto">
          <a:xfrm>
            <a:off x="755651" y="2835478"/>
            <a:ext cx="7632699" cy="3299656"/>
            <a:chOff x="783771" y="2572010"/>
            <a:chExt cx="7632380" cy="3490949"/>
          </a:xfrm>
        </p:grpSpPr>
        <p:pic>
          <p:nvPicPr>
            <p:cNvPr id="8" name="Picture 2" descr="https://upload.wikimedia.org/wikipedia/commons/b/bc/King_Harold%27s_grave_-_geograph.org.uk_-_1032718.jpg?uselang=en-gb"/>
            <p:cNvPicPr>
              <a:picLocks noChangeAspect="1" noChangeArrowheads="1"/>
            </p:cNvPicPr>
            <p:nvPr/>
          </p:nvPicPr>
          <p:blipFill rotWithShape="1">
            <a:blip r:embed="rId2">
              <a:extLst>
                <a:ext uri="{28A0092B-C50C-407E-A947-70E740481C1C}">
                  <a14:useLocalDpi xmlns:a14="http://schemas.microsoft.com/office/drawing/2010/main" val="0"/>
                </a:ext>
              </a:extLst>
            </a:blip>
            <a:srcRect t="19975" b="11966"/>
            <a:stretch/>
          </p:blipFill>
          <p:spPr bwMode="auto">
            <a:xfrm>
              <a:off x="783771" y="2572010"/>
              <a:ext cx="7632380" cy="3446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ChangeArrowheads="1"/>
            </p:cNvSpPr>
            <p:nvPr/>
          </p:nvSpPr>
          <p:spPr bwMode="auto">
            <a:xfrm>
              <a:off x="783771" y="5246090"/>
              <a:ext cx="7632380" cy="816869"/>
            </a:xfrm>
            <a:prstGeom prst="rect">
              <a:avLst/>
            </a:prstGeom>
            <a:solidFill>
              <a:srgbClr val="D564A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000" tIns="108000" rIns="108000" bIns="108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dirty="0">
                  <a:solidFill>
                    <a:schemeClr val="bg1"/>
                  </a:solidFill>
                </a:rPr>
                <a:t>It took two more months for the other </a:t>
              </a:r>
            </a:p>
            <a:p>
              <a:pPr algn="ctr" eaLnBrk="1" hangingPunct="1">
                <a:lnSpc>
                  <a:spcPct val="100000"/>
                </a:lnSpc>
                <a:spcBef>
                  <a:spcPct val="0"/>
                </a:spcBef>
                <a:buFontTx/>
                <a:buNone/>
              </a:pPr>
              <a:r>
                <a:rPr lang="en-GB" altLang="en-US" dirty="0">
                  <a:solidFill>
                    <a:schemeClr val="bg1"/>
                  </a:solidFill>
                </a:rPr>
                <a:t>English towns to submit to Norman rule. </a:t>
              </a:r>
            </a:p>
          </p:txBody>
        </p:sp>
      </p:grpSp>
    </p:spTree>
    <p:extLst>
      <p:ext uri="{BB962C8B-B14F-4D97-AF65-F5344CB8AC3E}">
        <p14:creationId xmlns:p14="http://schemas.microsoft.com/office/powerpoint/2010/main" val="30265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p:cNvSpPr/>
          <p:nvPr/>
        </p:nvSpPr>
        <p:spPr>
          <a:xfrm>
            <a:off x="3064271" y="2867025"/>
            <a:ext cx="2972597" cy="2972597"/>
          </a:xfrm>
          <a:prstGeom prst="ellipse">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King William </a:t>
            </a:r>
            <a:endParaRPr lang="en-GB" sz="3600" dirty="0">
              <a:solidFill>
                <a:schemeClr val="bg1"/>
              </a:solidFill>
              <a:latin typeface="+mn-lt"/>
            </a:endParaRPr>
          </a:p>
        </p:txBody>
      </p:sp>
      <p:sp>
        <p:nvSpPr>
          <p:cNvPr id="6" name="Rectangle 5"/>
          <p:cNvSpPr>
            <a:spLocks noChangeArrowheads="1"/>
          </p:cNvSpPr>
          <p:nvPr/>
        </p:nvSpPr>
        <p:spPr bwMode="auto">
          <a:xfrm>
            <a:off x="755651" y="1826510"/>
            <a:ext cx="75898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None/>
            </a:pPr>
            <a:r>
              <a:rPr lang="en-GB" altLang="en-US" dirty="0">
                <a:solidFill>
                  <a:schemeClr val="tx1"/>
                </a:solidFill>
              </a:rPr>
              <a:t>On Christmas Day, 1066, William was crowned King of </a:t>
            </a:r>
          </a:p>
          <a:p>
            <a:pPr algn="ctr">
              <a:lnSpc>
                <a:spcPct val="100000"/>
              </a:lnSpc>
              <a:spcBef>
                <a:spcPct val="0"/>
              </a:spcBef>
              <a:buNone/>
            </a:pPr>
            <a:r>
              <a:rPr lang="en-GB" altLang="en-US" dirty="0">
                <a:solidFill>
                  <a:schemeClr val="tx1"/>
                </a:solidFill>
              </a:rPr>
              <a:t>England in a ceremony at Westminster Abbey.</a:t>
            </a: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06715" y="2867025"/>
            <a:ext cx="3811587"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46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0"/>
          <p:cNvSpPr txBox="1">
            <a:spLocks/>
          </p:cNvSpPr>
          <p:nvPr/>
        </p:nvSpPr>
        <p:spPr>
          <a:xfrm>
            <a:off x="4282054" y="3943340"/>
            <a:ext cx="4409100" cy="613200"/>
          </a:xfrm>
          <a:prstGeom prst="roundRect">
            <a:avLst>
              <a:gd name="adj" fmla="val 0"/>
            </a:avLst>
          </a:prstGeom>
          <a:solidFill>
            <a:srgbClr val="D564A3"/>
          </a:solidFill>
          <a:ln w="25400">
            <a:noFill/>
          </a:ln>
        </p:spPr>
        <p:txBody>
          <a:bodyPr vert="horz" lIns="288000" tIns="252000" rIns="169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r>
              <a:rPr lang="en-GB" altLang="en-US" sz="1800" b="0" dirty="0">
                <a:solidFill>
                  <a:schemeClr val="bg1"/>
                </a:solidFill>
              </a:rPr>
              <a:t>Harold Godwinson.</a:t>
            </a:r>
            <a:endParaRPr lang="en-GB" sz="1800" b="0" dirty="0">
              <a:solidFill>
                <a:schemeClr val="bg1"/>
              </a:solidFill>
              <a:latin typeface="+mn-lt"/>
            </a:endParaRP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The Passing of the King</a:t>
            </a:r>
          </a:p>
        </p:txBody>
      </p:sp>
      <p:sp>
        <p:nvSpPr>
          <p:cNvPr id="5" name="Rectangle 4"/>
          <p:cNvSpPr/>
          <p:nvPr/>
        </p:nvSpPr>
        <p:spPr>
          <a:xfrm>
            <a:off x="4763588" y="1931958"/>
            <a:ext cx="3624761" cy="1938992"/>
          </a:xfrm>
          <a:prstGeom prst="rect">
            <a:avLst/>
          </a:prstGeom>
        </p:spPr>
        <p:txBody>
          <a:bodyPr wrap="square" lIns="0" tIns="0" rIns="0" bIns="0">
            <a:spAutoFit/>
          </a:bodyPr>
          <a:lstStyle/>
          <a:p>
            <a:pPr>
              <a:lnSpc>
                <a:spcPct val="100000"/>
              </a:lnSpc>
              <a:spcBef>
                <a:spcPct val="0"/>
              </a:spcBef>
              <a:buFontTx/>
              <a:buNone/>
            </a:pPr>
            <a:r>
              <a:rPr lang="en-GB" altLang="en-US" dirty="0"/>
              <a:t>In January 1066, the King of England died. His name was Edward the Confessor. The tapestry shows the king handing the crown to his chosen successor – the person he chose to be the next </a:t>
            </a:r>
            <a:br>
              <a:rPr lang="en-GB" altLang="en-US" dirty="0"/>
            </a:br>
            <a:r>
              <a:rPr lang="en-GB" altLang="en-US" dirty="0"/>
              <a:t>King of England:</a:t>
            </a:r>
          </a:p>
        </p:txBody>
      </p:sp>
      <p:pic>
        <p:nvPicPr>
          <p:cNvPr id="7"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5394"/>
          <a:stretch/>
        </p:blipFill>
        <p:spPr bwMode="auto">
          <a:xfrm>
            <a:off x="754064" y="1731942"/>
            <a:ext cx="3817936" cy="442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18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sz="3600" dirty="0">
                <a:solidFill>
                  <a:schemeClr val="bg1"/>
                </a:solidFill>
                <a:latin typeface="+mn-lt"/>
              </a:rPr>
              <a:t>King Harold</a:t>
            </a:r>
          </a:p>
        </p:txBody>
      </p:sp>
      <p:sp>
        <p:nvSpPr>
          <p:cNvPr id="5" name="Rectangle 4"/>
          <p:cNvSpPr/>
          <p:nvPr/>
        </p:nvSpPr>
        <p:spPr>
          <a:xfrm>
            <a:off x="755651" y="1931958"/>
            <a:ext cx="3682125" cy="2215991"/>
          </a:xfrm>
          <a:prstGeom prst="rect">
            <a:avLst/>
          </a:prstGeom>
        </p:spPr>
        <p:txBody>
          <a:bodyPr wrap="square" lIns="0" tIns="0" rIns="0" bIns="0">
            <a:spAutoFit/>
          </a:bodyPr>
          <a:lstStyle/>
          <a:p>
            <a:pPr>
              <a:lnSpc>
                <a:spcPct val="100000"/>
              </a:lnSpc>
              <a:spcBef>
                <a:spcPct val="0"/>
              </a:spcBef>
              <a:buFontTx/>
              <a:buNone/>
            </a:pPr>
            <a:r>
              <a:rPr lang="en-GB" altLang="en-US" dirty="0"/>
              <a:t>Harold was crowned king at Westminster Abbey. The tapestry shows that the congregation are facing Harold, but their eyes are fixed upon Halley’s Comet in the sky overhead, which was seen at the same time, and this was thought to be a bad omen.</a:t>
            </a:r>
          </a:p>
        </p:txBody>
      </p:sp>
      <p:pic>
        <p:nvPicPr>
          <p:cNvPr id="6" name="Picture 1"/>
          <p:cNvPicPr>
            <a:picLocks noChangeAspect="1"/>
          </p:cNvPicPr>
          <p:nvPr/>
        </p:nvPicPr>
        <p:blipFill rotWithShape="1">
          <a:blip r:embed="rId2">
            <a:extLst>
              <a:ext uri="{28A0092B-C50C-407E-A947-70E740481C1C}">
                <a14:useLocalDpi xmlns:a14="http://schemas.microsoft.com/office/drawing/2010/main" val="0"/>
              </a:ext>
            </a:extLst>
          </a:blip>
          <a:srcRect l="8592" r="13607" b="3069"/>
          <a:stretch/>
        </p:blipFill>
        <p:spPr bwMode="auto">
          <a:xfrm>
            <a:off x="4563291" y="1731942"/>
            <a:ext cx="3825059" cy="43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5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Duke of Normandy</a:t>
            </a:r>
            <a:endParaRPr lang="en-GB" sz="3600" dirty="0">
              <a:solidFill>
                <a:schemeClr val="bg1"/>
              </a:solidFill>
              <a:latin typeface="+mn-lt"/>
            </a:endParaRPr>
          </a:p>
        </p:txBody>
      </p:sp>
      <p:sp>
        <p:nvSpPr>
          <p:cNvPr id="5" name="Rectangle 4"/>
          <p:cNvSpPr/>
          <p:nvPr/>
        </p:nvSpPr>
        <p:spPr>
          <a:xfrm>
            <a:off x="755651" y="1931958"/>
            <a:ext cx="3682125" cy="2369880"/>
          </a:xfrm>
          <a:prstGeom prst="rect">
            <a:avLst/>
          </a:prstGeom>
        </p:spPr>
        <p:txBody>
          <a:bodyPr wrap="square" lIns="0" tIns="0" rIns="0" bIns="0">
            <a:spAutoFit/>
          </a:bodyPr>
          <a:lstStyle/>
          <a:p>
            <a:pPr>
              <a:spcAft>
                <a:spcPts val="1200"/>
              </a:spcAft>
              <a:buFont typeface="Arial" panose="020B0604020202020204" pitchFamily="34" charset="0"/>
              <a:buNone/>
            </a:pPr>
            <a:r>
              <a:rPr lang="en-GB" altLang="en-US" dirty="0"/>
              <a:t>William was Duke of Normandy in France. He very much wanted to be King of England and decided on a plan to get his way.</a:t>
            </a:r>
          </a:p>
          <a:p>
            <a:pPr>
              <a:spcAft>
                <a:spcPts val="1200"/>
              </a:spcAft>
              <a:buFont typeface="Arial" panose="020B0604020202020204" pitchFamily="34" charset="0"/>
              <a:buNone/>
            </a:pPr>
            <a:r>
              <a:rPr lang="en-GB" altLang="en-US" dirty="0"/>
              <a:t>He needed the support of all the nobles and important people. He needed them to agree to his plan to invade England!</a:t>
            </a:r>
          </a:p>
        </p:txBody>
      </p:sp>
      <p:pic>
        <p:nvPicPr>
          <p:cNvPr id="7" name="Picture 1"/>
          <p:cNvPicPr>
            <a:picLocks noChangeAspect="1"/>
          </p:cNvPicPr>
          <p:nvPr/>
        </p:nvPicPr>
        <p:blipFill rotWithShape="1">
          <a:blip r:embed="rId2">
            <a:extLst>
              <a:ext uri="{28A0092B-C50C-407E-A947-70E740481C1C}">
                <a14:useLocalDpi xmlns:a14="http://schemas.microsoft.com/office/drawing/2010/main" val="0"/>
              </a:ext>
            </a:extLst>
          </a:blip>
          <a:srcRect l="5932" t="7254" b="4375"/>
          <a:stretch/>
        </p:blipFill>
        <p:spPr bwMode="auto">
          <a:xfrm>
            <a:off x="4572001" y="1731942"/>
            <a:ext cx="3816350" cy="436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821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314017" y="2123389"/>
            <a:ext cx="2032000" cy="2032000"/>
          </a:xfrm>
          <a:prstGeom prst="ellipse">
            <a:avLst/>
          </a:prstGeom>
          <a:solidFill>
            <a:srgbClr val="E3E1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755650" y="3708400"/>
            <a:ext cx="6466417" cy="1744133"/>
          </a:xfrm>
          <a:prstGeom prst="rect">
            <a:avLst/>
          </a:prstGeom>
          <a:solidFill>
            <a:schemeClr val="bg1"/>
          </a:solidFill>
          <a:ln w="38100">
            <a:solidFill>
              <a:srgbClr val="7DAAC5"/>
            </a:solidFill>
          </a:ln>
        </p:spPr>
        <p:style>
          <a:lnRef idx="2">
            <a:schemeClr val="accent1">
              <a:shade val="50000"/>
            </a:schemeClr>
          </a:lnRef>
          <a:fillRef idx="1">
            <a:schemeClr val="accent1"/>
          </a:fillRef>
          <a:effectRef idx="0">
            <a:schemeClr val="accent1"/>
          </a:effectRef>
          <a:fontRef idx="minor">
            <a:schemeClr val="lt1"/>
          </a:fontRef>
        </p:style>
        <p:txBody>
          <a:bodyPr rIns="1908000" rtlCol="0" anchor="ctr"/>
          <a:lstStyle/>
          <a:p>
            <a:r>
              <a:rPr lang="en-GB" altLang="en-US" b="1" dirty="0">
                <a:solidFill>
                  <a:srgbClr val="D564A3"/>
                </a:solidFill>
              </a:rPr>
              <a:t>Did you know…? </a:t>
            </a:r>
            <a:r>
              <a:rPr lang="en-GB" altLang="en-US" dirty="0">
                <a:solidFill>
                  <a:schemeClr val="tx1"/>
                </a:solidFill>
              </a:rPr>
              <a:t>Nobles were people who were landowners, providing work, homes and protection for the peasants who worked for them. Nobles would fight for their king and give them money.</a:t>
            </a:r>
            <a:endParaRPr lang="en-GB" dirty="0">
              <a:solidFill>
                <a:schemeClr val="tx1"/>
              </a:solidFill>
            </a:endParaRP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Persuading the Nobles</a:t>
            </a:r>
            <a:endParaRPr lang="en-GB" sz="3600" dirty="0">
              <a:solidFill>
                <a:schemeClr val="bg1"/>
              </a:solidFill>
              <a:latin typeface="+mn-lt"/>
            </a:endParaRPr>
          </a:p>
        </p:txBody>
      </p:sp>
      <p:sp>
        <p:nvSpPr>
          <p:cNvPr id="5" name="Rectangle 4"/>
          <p:cNvSpPr/>
          <p:nvPr/>
        </p:nvSpPr>
        <p:spPr>
          <a:xfrm>
            <a:off x="755651" y="1931958"/>
            <a:ext cx="7632699" cy="1384995"/>
          </a:xfrm>
          <a:prstGeom prst="rect">
            <a:avLst/>
          </a:prstGeom>
        </p:spPr>
        <p:txBody>
          <a:bodyPr wrap="square" lIns="0" tIns="0" rIns="0" bIns="0">
            <a:spAutoFit/>
          </a:bodyPr>
          <a:lstStyle/>
          <a:p>
            <a:pPr>
              <a:spcBef>
                <a:spcPct val="0"/>
              </a:spcBef>
            </a:pPr>
            <a:r>
              <a:rPr lang="en-GB" altLang="en-US" dirty="0"/>
              <a:t>William had to persuade the nobles to his way of </a:t>
            </a:r>
          </a:p>
          <a:p>
            <a:pPr>
              <a:spcBef>
                <a:spcPct val="0"/>
              </a:spcBef>
            </a:pPr>
            <a:r>
              <a:rPr lang="en-GB" altLang="en-US" dirty="0"/>
              <a:t>thinking. To do this, he needed to show them that </a:t>
            </a:r>
          </a:p>
          <a:p>
            <a:pPr>
              <a:spcBef>
                <a:spcPct val="0"/>
              </a:spcBef>
            </a:pPr>
            <a:r>
              <a:rPr lang="en-GB" altLang="en-US" dirty="0"/>
              <a:t>it would still be lawful if he was king of England. </a:t>
            </a:r>
          </a:p>
          <a:p>
            <a:pPr>
              <a:spcBef>
                <a:spcPct val="0"/>
              </a:spcBef>
            </a:pPr>
            <a:r>
              <a:rPr lang="en-GB" altLang="en-US" dirty="0"/>
              <a:t>He asked the Pope in Rome for his blessing, so that </a:t>
            </a:r>
          </a:p>
          <a:p>
            <a:pPr>
              <a:spcBef>
                <a:spcPct val="0"/>
              </a:spcBef>
            </a:pPr>
            <a:r>
              <a:rPr lang="en-GB" altLang="en-US" dirty="0"/>
              <a:t>he could say that God was on his side.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0692"/>
          <a:stretch/>
        </p:blipFill>
        <p:spPr>
          <a:xfrm>
            <a:off x="5351749" y="1817865"/>
            <a:ext cx="3114996" cy="5040135"/>
          </a:xfrm>
          <a:prstGeom prst="rect">
            <a:avLst/>
          </a:prstGeom>
        </p:spPr>
      </p:pic>
    </p:spTree>
    <p:extLst>
      <p:ext uri="{BB962C8B-B14F-4D97-AF65-F5344CB8AC3E}">
        <p14:creationId xmlns:p14="http://schemas.microsoft.com/office/powerpoint/2010/main" val="378256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Armies for a Crown</a:t>
            </a:r>
            <a:endParaRPr lang="en-GB" sz="3600" dirty="0">
              <a:solidFill>
                <a:schemeClr val="bg1"/>
              </a:solidFill>
              <a:latin typeface="+mn-lt"/>
            </a:endParaRPr>
          </a:p>
        </p:txBody>
      </p:sp>
      <p:sp>
        <p:nvSpPr>
          <p:cNvPr id="5" name="Rectangle 4"/>
          <p:cNvSpPr/>
          <p:nvPr/>
        </p:nvSpPr>
        <p:spPr>
          <a:xfrm>
            <a:off x="755651" y="1931958"/>
            <a:ext cx="7632699" cy="1107996"/>
          </a:xfrm>
          <a:prstGeom prst="rect">
            <a:avLst/>
          </a:prstGeom>
        </p:spPr>
        <p:txBody>
          <a:bodyPr wrap="square" lIns="0" tIns="0" rIns="0" bIns="0">
            <a:spAutoFit/>
          </a:bodyPr>
          <a:lstStyle/>
          <a:p>
            <a:pPr algn="just">
              <a:spcBef>
                <a:spcPct val="0"/>
              </a:spcBef>
            </a:pPr>
            <a:r>
              <a:rPr lang="en-GB" altLang="en-US" dirty="0"/>
              <a:t>Although the crown would normally pass to the person who had the greatest claim to the throne by birth right, William also knew that the person with the biggest and strongest army would become king. The man who gathered enough support and the biggest army would get the crown.</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240" b="44262"/>
          <a:stretch/>
        </p:blipFill>
        <p:spPr bwMode="auto">
          <a:xfrm>
            <a:off x="442394" y="3239970"/>
            <a:ext cx="8259212" cy="2852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01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0"/>
          <p:cNvSpPr txBox="1">
            <a:spLocks/>
          </p:cNvSpPr>
          <p:nvPr/>
        </p:nvSpPr>
        <p:spPr>
          <a:xfrm>
            <a:off x="3884103" y="3490334"/>
            <a:ext cx="4489109" cy="1568227"/>
          </a:xfrm>
          <a:prstGeom prst="roundRect">
            <a:avLst>
              <a:gd name="adj" fmla="val 0"/>
            </a:avLst>
          </a:prstGeom>
          <a:solidFill>
            <a:srgbClr val="D564A3"/>
          </a:solidFill>
          <a:ln w="25400">
            <a:noFill/>
          </a:ln>
        </p:spPr>
        <p:txBody>
          <a:bodyPr vert="horz" lIns="756000" tIns="252000" rIns="360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800" b="0" dirty="0">
                <a:solidFill>
                  <a:schemeClr val="bg1"/>
                </a:solidFill>
              </a:rPr>
              <a:t>William waited and watched. He wanted to make sure he had enough support before making his move.</a:t>
            </a:r>
          </a:p>
        </p:txBody>
      </p:sp>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Getting Support</a:t>
            </a:r>
            <a:endParaRPr lang="en-GB" sz="3600" dirty="0">
              <a:solidFill>
                <a:schemeClr val="bg1"/>
              </a:solidFill>
              <a:latin typeface="+mn-lt"/>
            </a:endParaRPr>
          </a:p>
        </p:txBody>
      </p:sp>
      <p:sp>
        <p:nvSpPr>
          <p:cNvPr id="8" name="Rectangle 7"/>
          <p:cNvSpPr/>
          <p:nvPr/>
        </p:nvSpPr>
        <p:spPr>
          <a:xfrm>
            <a:off x="3884103" y="2101136"/>
            <a:ext cx="4510675" cy="1107996"/>
          </a:xfrm>
          <a:prstGeom prst="rect">
            <a:avLst/>
          </a:prstGeom>
        </p:spPr>
        <p:txBody>
          <a:bodyPr wrap="square" lIns="108000" tIns="0" rIns="0" bIns="0">
            <a:spAutoFit/>
          </a:bodyPr>
          <a:lstStyle/>
          <a:p>
            <a:pPr>
              <a:spcBef>
                <a:spcPct val="0"/>
              </a:spcBef>
            </a:pPr>
            <a:r>
              <a:rPr lang="en-GB" altLang="en-US" dirty="0"/>
              <a:t>In May, the brother of King Harold, </a:t>
            </a:r>
            <a:r>
              <a:rPr lang="en-GB" altLang="en-US" dirty="0" err="1"/>
              <a:t>Tostig</a:t>
            </a:r>
            <a:r>
              <a:rPr lang="en-GB" altLang="en-US" dirty="0"/>
              <a:t> Godwinson, tried to invade England. Harold called all the peasant farmers to fight for him. </a:t>
            </a:r>
          </a:p>
        </p:txBody>
      </p:sp>
      <p:pic>
        <p:nvPicPr>
          <p:cNvPr id="10" name="Picture 3"/>
          <p:cNvPicPr>
            <a:picLocks noChangeAspect="1"/>
          </p:cNvPicPr>
          <p:nvPr/>
        </p:nvPicPr>
        <p:blipFill rotWithShape="1">
          <a:blip r:embed="rId2">
            <a:extLst>
              <a:ext uri="{28A0092B-C50C-407E-A947-70E740481C1C}">
                <a14:useLocalDpi xmlns:a14="http://schemas.microsoft.com/office/drawing/2010/main" val="0"/>
              </a:ext>
            </a:extLst>
          </a:blip>
          <a:srcRect b="30517"/>
          <a:stretch/>
        </p:blipFill>
        <p:spPr bwMode="auto">
          <a:xfrm>
            <a:off x="110698" y="2101136"/>
            <a:ext cx="4452593" cy="4756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89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September 1066</a:t>
            </a:r>
            <a:endParaRPr lang="en-GB" sz="3600" dirty="0">
              <a:solidFill>
                <a:schemeClr val="bg1"/>
              </a:solidFill>
              <a:latin typeface="+mn-lt"/>
            </a:endParaRPr>
          </a:p>
        </p:txBody>
      </p:sp>
      <p:sp>
        <p:nvSpPr>
          <p:cNvPr id="6" name="Rectangle 6"/>
          <p:cNvSpPr>
            <a:spLocks noChangeArrowheads="1"/>
          </p:cNvSpPr>
          <p:nvPr/>
        </p:nvSpPr>
        <p:spPr bwMode="auto">
          <a:xfrm>
            <a:off x="3826819" y="1731942"/>
            <a:ext cx="4561531" cy="4360883"/>
          </a:xfrm>
          <a:prstGeom prst="rect">
            <a:avLst/>
          </a:prstGeom>
          <a:noFill/>
          <a:ln>
            <a:noFill/>
          </a:ln>
        </p:spPr>
        <p:txBody>
          <a:bodyPr lIns="144000" tIns="144000" rIns="144000" bIns="144000" anchor="ct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dirty="0">
                <a:solidFill>
                  <a:schemeClr val="tx1"/>
                </a:solidFill>
              </a:rPr>
              <a:t>Stamford Bridge</a:t>
            </a:r>
          </a:p>
          <a:p>
            <a:pPr eaLnBrk="1" hangingPunct="1">
              <a:lnSpc>
                <a:spcPct val="100000"/>
              </a:lnSpc>
              <a:spcBef>
                <a:spcPct val="0"/>
              </a:spcBef>
              <a:buFontTx/>
              <a:buNone/>
            </a:pPr>
            <a:endParaRPr lang="en-GB" altLang="en-US" dirty="0">
              <a:solidFill>
                <a:schemeClr val="tx1"/>
              </a:solidFill>
            </a:endParaRPr>
          </a:p>
          <a:p>
            <a:pPr eaLnBrk="1" hangingPunct="1">
              <a:lnSpc>
                <a:spcPct val="100000"/>
              </a:lnSpc>
              <a:spcBef>
                <a:spcPct val="0"/>
              </a:spcBef>
              <a:buFontTx/>
              <a:buNone/>
            </a:pPr>
            <a:r>
              <a:rPr lang="en-GB" altLang="en-US" dirty="0">
                <a:solidFill>
                  <a:schemeClr val="tx1"/>
                </a:solidFill>
              </a:rPr>
              <a:t>Harald </a:t>
            </a:r>
            <a:r>
              <a:rPr lang="en-GB" altLang="en-US" dirty="0" err="1">
                <a:solidFill>
                  <a:schemeClr val="tx1"/>
                </a:solidFill>
              </a:rPr>
              <a:t>Hardrada</a:t>
            </a:r>
            <a:r>
              <a:rPr lang="en-GB" altLang="en-US" dirty="0">
                <a:solidFill>
                  <a:schemeClr val="tx1"/>
                </a:solidFill>
              </a:rPr>
              <a:t>, the Norwegian king, and </a:t>
            </a:r>
            <a:r>
              <a:rPr lang="en-GB" altLang="en-US" dirty="0" err="1">
                <a:solidFill>
                  <a:schemeClr val="tx1"/>
                </a:solidFill>
              </a:rPr>
              <a:t>Tostig</a:t>
            </a:r>
            <a:r>
              <a:rPr lang="en-GB" altLang="en-US" dirty="0">
                <a:solidFill>
                  <a:schemeClr val="tx1"/>
                </a:solidFill>
              </a:rPr>
              <a:t> tried to invade Northumbria in the north of England. King Harold sent his army to meet them and the invaders lost the battle at Stamford Bridge in Yorkshire.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731942"/>
            <a:ext cx="3071169" cy="4360883"/>
          </a:xfrm>
          <a:prstGeom prst="rect">
            <a:avLst/>
          </a:prstGeom>
        </p:spPr>
      </p:pic>
      <p:cxnSp>
        <p:nvCxnSpPr>
          <p:cNvPr id="10" name="Straight Arrow Connector 9">
            <a:extLst>
              <a:ext uri="{FF2B5EF4-FFF2-40B4-BE49-F238E27FC236}">
                <a16:creationId xmlns:a16="http://schemas.microsoft.com/office/drawing/2014/main" id="{45B3A869-8A18-40D9-918C-5373AEBF3EDE}"/>
              </a:ext>
            </a:extLst>
          </p:cNvPr>
          <p:cNvCxnSpPr/>
          <p:nvPr/>
        </p:nvCxnSpPr>
        <p:spPr bwMode="auto">
          <a:xfrm flipH="1">
            <a:off x="3112316" y="2990821"/>
            <a:ext cx="714503" cy="14301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04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35429" y="737636"/>
            <a:ext cx="8255725" cy="994306"/>
          </a:xfrm>
          <a:prstGeom prst="roundRect">
            <a:avLst>
              <a:gd name="adj" fmla="val 0"/>
            </a:avLst>
          </a:prstGeom>
          <a:solidFill>
            <a:srgbClr val="000033"/>
          </a:solidFill>
        </p:spPr>
        <p:txBody>
          <a:bodyPr/>
          <a:lstStyle/>
          <a:p>
            <a:r>
              <a:rPr lang="en-GB" altLang="en-US" sz="3600" dirty="0">
                <a:solidFill>
                  <a:schemeClr val="bg1"/>
                </a:solidFill>
              </a:rPr>
              <a:t>William Makes His Move</a:t>
            </a:r>
            <a:endParaRPr lang="en-GB" sz="3600" dirty="0">
              <a:solidFill>
                <a:schemeClr val="bg1"/>
              </a:solidFill>
              <a:latin typeface="+mn-lt"/>
            </a:endParaRPr>
          </a:p>
        </p:txBody>
      </p:sp>
      <p:sp>
        <p:nvSpPr>
          <p:cNvPr id="5" name="Rectangle 4"/>
          <p:cNvSpPr/>
          <p:nvPr/>
        </p:nvSpPr>
        <p:spPr>
          <a:xfrm>
            <a:off x="914399" y="1888170"/>
            <a:ext cx="4689447" cy="1107996"/>
          </a:xfrm>
          <a:prstGeom prst="rect">
            <a:avLst/>
          </a:prstGeom>
        </p:spPr>
        <p:txBody>
          <a:bodyPr wrap="square" lIns="0" tIns="0" rIns="0" bIns="0">
            <a:spAutoFit/>
          </a:bodyPr>
          <a:lstStyle/>
          <a:p>
            <a:pPr>
              <a:spcBef>
                <a:spcPct val="0"/>
              </a:spcBef>
            </a:pPr>
            <a:r>
              <a:rPr lang="en-GB" altLang="en-US" dirty="0"/>
              <a:t>Two days later, William and his fleet of 700 ships sailed across the English Channel from France. It is thought he landed at </a:t>
            </a:r>
            <a:r>
              <a:rPr lang="en-GB" altLang="en-US" dirty="0" err="1"/>
              <a:t>Pevensy</a:t>
            </a:r>
            <a:r>
              <a:rPr lang="en-GB" altLang="en-US" dirty="0"/>
              <a:t> because he built a castle there.</a:t>
            </a:r>
          </a:p>
        </p:txBody>
      </p:sp>
      <p:sp>
        <p:nvSpPr>
          <p:cNvPr id="6" name="Title 20"/>
          <p:cNvSpPr txBox="1">
            <a:spLocks/>
          </p:cNvSpPr>
          <p:nvPr/>
        </p:nvSpPr>
        <p:spPr>
          <a:xfrm>
            <a:off x="755650" y="3112316"/>
            <a:ext cx="4848196" cy="1647913"/>
          </a:xfrm>
          <a:prstGeom prst="roundRect">
            <a:avLst>
              <a:gd name="adj" fmla="val 0"/>
            </a:avLst>
          </a:prstGeom>
          <a:solidFill>
            <a:srgbClr val="D564A3"/>
          </a:solidFill>
          <a:ln w="25400">
            <a:noFill/>
          </a:ln>
        </p:spPr>
        <p:txBody>
          <a:bodyPr vert="horz" lIns="108000" tIns="252000" rIns="108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nSpc>
                <a:spcPct val="100000"/>
              </a:lnSpc>
            </a:pPr>
            <a:r>
              <a:rPr lang="en-GB" altLang="en-US" sz="1800" b="0" dirty="0">
                <a:solidFill>
                  <a:schemeClr val="bg1"/>
                </a:solidFill>
              </a:rPr>
              <a:t>The Norman invaders set about pillaging and burning the area across from the harbour mouth in order to force Harold to defend his people and country.</a:t>
            </a:r>
          </a:p>
        </p:txBody>
      </p:sp>
      <p:sp>
        <p:nvSpPr>
          <p:cNvPr id="8" name="Rectangle 7"/>
          <p:cNvSpPr/>
          <p:nvPr/>
        </p:nvSpPr>
        <p:spPr>
          <a:xfrm>
            <a:off x="914399" y="4945496"/>
            <a:ext cx="7465242" cy="1107996"/>
          </a:xfrm>
          <a:prstGeom prst="rect">
            <a:avLst/>
          </a:prstGeom>
        </p:spPr>
        <p:txBody>
          <a:bodyPr wrap="square" lIns="0" tIns="0" rIns="0" bIns="0">
            <a:spAutoFit/>
          </a:bodyPr>
          <a:lstStyle/>
          <a:p>
            <a:pPr>
              <a:spcBef>
                <a:spcPct val="0"/>
              </a:spcBef>
            </a:pPr>
            <a:r>
              <a:rPr lang="en-GB" altLang="en-US" b="1" dirty="0"/>
              <a:t>It worked. </a:t>
            </a:r>
          </a:p>
          <a:p>
            <a:pPr>
              <a:spcBef>
                <a:spcPct val="0"/>
              </a:spcBef>
            </a:pPr>
            <a:r>
              <a:rPr lang="en-GB" altLang="en-US" dirty="0"/>
              <a:t>Harold raced down the country from York and gathered whatever army he could along the way.</a:t>
            </a:r>
          </a:p>
          <a:p>
            <a:pPr>
              <a:spcBef>
                <a:spcPct val="0"/>
              </a:spcBef>
            </a:pPr>
            <a:r>
              <a:rPr lang="en-GB" altLang="en-US" b="1" dirty="0"/>
              <a:t>Pillaging means robbing things in a violent, aggressive way.</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2772" t="11983"/>
          <a:stretch/>
        </p:blipFill>
        <p:spPr>
          <a:xfrm>
            <a:off x="5603846" y="1731942"/>
            <a:ext cx="2784504" cy="3028288"/>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8893" y="2430296"/>
            <a:ext cx="2654410" cy="1997407"/>
          </a:xfrm>
          <a:prstGeom prst="rect">
            <a:avLst/>
          </a:prstGeom>
        </p:spPr>
      </p:pic>
    </p:spTree>
    <p:extLst>
      <p:ext uri="{BB962C8B-B14F-4D97-AF65-F5344CB8AC3E}">
        <p14:creationId xmlns:p14="http://schemas.microsoft.com/office/powerpoint/2010/main" val="200875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0B76C4487F7B4C854E9D263B2D97AA" ma:contentTypeVersion="6" ma:contentTypeDescription="Create a new document." ma:contentTypeScope="" ma:versionID="9d4b474803a1c15180337bf51e55873e">
  <xsd:schema xmlns:xsd="http://www.w3.org/2001/XMLSchema" xmlns:xs="http://www.w3.org/2001/XMLSchema" xmlns:p="http://schemas.microsoft.com/office/2006/metadata/properties" xmlns:ns2="ad9e5ebb-c1e3-40e2-86d1-946861fe38bc" targetNamespace="http://schemas.microsoft.com/office/2006/metadata/properties" ma:root="true" ma:fieldsID="074798135c016039c99bb2dd95f75c97" ns2:_="">
    <xsd:import namespace="ad9e5ebb-c1e3-40e2-86d1-946861fe38b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9e5ebb-c1e3-40e2-86d1-946861fe38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68C7734-25C1-4B7A-AE2E-A2ECA76638E6}"/>
</file>

<file path=customXml/itemProps2.xml><?xml version="1.0" encoding="utf-8"?>
<ds:datastoreItem xmlns:ds="http://schemas.openxmlformats.org/officeDocument/2006/customXml" ds:itemID="{6FE82A59-5066-4E10-AC98-FF52DA09BDCB}"/>
</file>

<file path=customXml/itemProps3.xml><?xml version="1.0" encoding="utf-8"?>
<ds:datastoreItem xmlns:ds="http://schemas.openxmlformats.org/officeDocument/2006/customXml" ds:itemID="{51292163-9201-4636-83F2-109ED2B9597D}"/>
</file>

<file path=docProps/app.xml><?xml version="1.0" encoding="utf-8"?>
<Properties xmlns="http://schemas.openxmlformats.org/officeDocument/2006/extended-properties" xmlns:vt="http://schemas.openxmlformats.org/officeDocument/2006/docPropsVTypes">
  <Template>PowerPoint Template</Template>
  <TotalTime>152</TotalTime>
  <Words>861</Words>
  <Application>Microsoft Office PowerPoint</Application>
  <PresentationFormat>On-screen Show (4:3)</PresentationFormat>
  <Paragraphs>56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Twinkl</vt:lpstr>
      <vt:lpstr>Sassoon Infant Rg</vt:lpstr>
      <vt:lpstr>Office Theme</vt:lpstr>
      <vt:lpstr>The Battle of Hastings</vt:lpstr>
      <vt:lpstr>The Passing of the King</vt:lpstr>
      <vt:lpstr>King Harold</vt:lpstr>
      <vt:lpstr>William, Duke of Normandy</vt:lpstr>
      <vt:lpstr>Persuading the Nobles</vt:lpstr>
      <vt:lpstr>Armies for a Crown</vt:lpstr>
      <vt:lpstr>Getting Support</vt:lpstr>
      <vt:lpstr>September 1066</vt:lpstr>
      <vt:lpstr>William Makes His Move</vt:lpstr>
      <vt:lpstr>14th October, 1066</vt:lpstr>
      <vt:lpstr>The Battle of Hastings</vt:lpstr>
      <vt:lpstr>The Duke’s Not Dead!</vt:lpstr>
      <vt:lpstr>William the Conqueror</vt:lpstr>
      <vt:lpstr>King William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James Dodman</cp:lastModifiedBy>
  <cp:revision>12</cp:revision>
  <dcterms:created xsi:type="dcterms:W3CDTF">2019-03-28T15:31:49Z</dcterms:created>
  <dcterms:modified xsi:type="dcterms:W3CDTF">2021-01-04T14:21:01Z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0x0101002F0B76C4487F7B4C854E9D263B2D97AA</vt:lpwstr>
  </property>
</Properties>
</file>